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84" r:id="rId1"/>
  </p:sldMasterIdLst>
  <p:sldIdLst>
    <p:sldId id="256" r:id="rId2"/>
    <p:sldId id="270" r:id="rId3"/>
    <p:sldId id="271" r:id="rId4"/>
    <p:sldId id="272" r:id="rId5"/>
    <p:sldId id="273" r:id="rId6"/>
    <p:sldId id="274" r:id="rId7"/>
    <p:sldId id="275" r:id="rId8"/>
    <p:sldId id="276" r:id="rId9"/>
    <p:sldId id="280" r:id="rId10"/>
    <p:sldId id="277" r:id="rId11"/>
    <p:sldId id="278" r:id="rId12"/>
    <p:sldId id="279" r:id="rId13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>
      <p:cViewPr varScale="1">
        <p:scale>
          <a:sx n="44" d="100"/>
          <a:sy n="44" d="100"/>
        </p:scale>
        <p:origin x="-1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ذو زوايا قطرية مستديرة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عنوان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1B8ABB09-4A1D-463E-8065-109CC2B7EFAA}" type="datetimeFigureOut">
              <a:rPr lang="ar-SA" smtClean="0"/>
              <a:pPr/>
              <a:t>19/11/1430</a:t>
            </a:fld>
            <a:endParaRPr lang="ar-SA" dirty="0"/>
          </a:p>
        </p:txBody>
      </p:sp>
      <p:sp>
        <p:nvSpPr>
          <p:cNvPr id="11" name="عنصر نائب لرقم الشريحة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12" name="عنصر نائب للتذييل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ar-SA" dirty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19/11/1430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19/11/1430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19/11/1430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8" name="عنصر نائب للتاريخ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1B8ABB09-4A1D-463E-8065-109CC2B7EFAA}" type="datetimeFigureOut">
              <a:rPr lang="ar-SA" smtClean="0"/>
              <a:pPr/>
              <a:t>19/11/1430</a:t>
            </a:fld>
            <a:endParaRPr lang="ar-SA" dirty="0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10" name="عنصر نائب للتذييل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ar-SA" dirty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19/11/1430</a:t>
            </a:fld>
            <a:endParaRPr lang="ar-SA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10" name="مستطيل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مستطيل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مستطيل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19/11/1430</a:t>
            </a:fld>
            <a:endParaRPr lang="ar-SA" dirty="0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 dirty="0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19/11/1430</a:t>
            </a:fld>
            <a:endParaRPr lang="ar-SA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 dirty="0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7" name="مستطيل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19/11/1430</a:t>
            </a:fld>
            <a:endParaRPr lang="ar-SA" dirty="0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مستطيل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9" name="عنصر نائب للتاريخ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1B8ABB09-4A1D-463E-8065-109CC2B7EFAA}" type="datetimeFigureOut">
              <a:rPr lang="ar-SA" smtClean="0"/>
              <a:pPr/>
              <a:t>19/11/1430</a:t>
            </a:fld>
            <a:endParaRPr lang="ar-SA" dirty="0"/>
          </a:p>
        </p:txBody>
      </p:sp>
      <p:sp>
        <p:nvSpPr>
          <p:cNvPr id="10" name="عنصر نائب لرقم الشريحة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11" name="عنصر نائب للتذييل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ar-SA" dirty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13" name="عنصر نائب للصورة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ar-SA" dirty="0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انقر فوق الرمز لإضافة صورة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عنصر نائب للتاريخ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1B8ABB09-4A1D-463E-8065-109CC2B7EFAA}" type="datetimeFigureOut">
              <a:rPr lang="ar-SA" smtClean="0"/>
              <a:pPr/>
              <a:t>19/11/1430</a:t>
            </a:fld>
            <a:endParaRPr lang="ar-SA" dirty="0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10" name="عنصر نائب للتذييل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ar-SA" dirty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ذو زوايا قطرية مستديرة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ar-SA" dirty="0"/>
          </a:p>
        </p:txBody>
      </p:sp>
      <p:sp>
        <p:nvSpPr>
          <p:cNvPr id="14" name="عنصر نائب للتاريخ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1B8ABB09-4A1D-463E-8065-109CC2B7EFAA}" type="datetimeFigureOut">
              <a:rPr lang="ar-SA" smtClean="0"/>
              <a:pPr/>
              <a:t>19/11/1430</a:t>
            </a:fld>
            <a:endParaRPr lang="ar-SA" dirty="0"/>
          </a:p>
        </p:txBody>
      </p:sp>
      <p:sp>
        <p:nvSpPr>
          <p:cNvPr id="23" name="عنصر نائب لرقم الشريحة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22" name="عنصر نائب للعنوان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3" name="عنصر نائب للنص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/>
  </p:transition>
  <p:timing>
    <p:tnLst>
      <p:par>
        <p:cTn id="1" dur="indefinite" restart="never" nodeType="tmRoot"/>
      </p:par>
    </p:tnLst>
  </p:timing>
  <p:txStyles>
    <p:titleStyle>
      <a:lvl1pPr marL="54864" algn="r" rtl="1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r" rtl="1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r" rtl="1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r" rtl="1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r" rtl="1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r" rtl="1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r" rtl="1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r" rtl="1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r" rtl="1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r" rtl="1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914392"/>
          </a:xfrm>
        </p:spPr>
        <p:txBody>
          <a:bodyPr/>
          <a:lstStyle/>
          <a:p>
            <a:pPr algn="ctr"/>
            <a:r>
              <a:rPr lang="ar-EG" dirty="0" smtClean="0"/>
              <a:t>درس لغة عربية</a:t>
            </a:r>
            <a:endParaRPr lang="ar-SA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571472" y="2357430"/>
            <a:ext cx="7854696" cy="1752600"/>
          </a:xfrm>
        </p:spPr>
        <p:txBody>
          <a:bodyPr>
            <a:noAutofit/>
          </a:bodyPr>
          <a:lstStyle/>
          <a:p>
            <a:pPr algn="ctr"/>
            <a:r>
              <a:rPr lang="ar-EG" sz="5600" b="1" dirty="0" smtClean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إعداد </a:t>
            </a:r>
          </a:p>
          <a:p>
            <a:pPr algn="ctr"/>
            <a:r>
              <a:rPr lang="ar-EG" sz="5600" b="1" dirty="0" smtClean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أ / سهير محمد احمد</a:t>
            </a:r>
          </a:p>
          <a:p>
            <a:pPr algn="ctr"/>
            <a:r>
              <a:rPr lang="ar-EG" sz="5600" b="1" dirty="0" smtClean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فصل :  2/ 1</a:t>
            </a:r>
            <a:endParaRPr lang="ar-SA" sz="5600" b="1" dirty="0" smtClean="0">
              <a:solidFill>
                <a:schemeClr val="accent3">
                  <a:tint val="90000"/>
                  <a:satMod val="12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EG" b="1" dirty="0" smtClean="0"/>
              <a:t>النشاط المصاحب </a:t>
            </a:r>
            <a:endParaRPr lang="ar-SA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ar-EG" sz="4400" dirty="0" smtClean="0"/>
          </a:p>
          <a:p>
            <a:r>
              <a:rPr lang="ar-EG" sz="4400" dirty="0" smtClean="0"/>
              <a:t>تصميم ثلاث لافتات تحث على المحافظة على جمال الفصل</a:t>
            </a:r>
            <a:endParaRPr lang="ar-SA" sz="4400" dirty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EG" b="1" dirty="0" smtClean="0"/>
              <a:t>التقييم</a:t>
            </a:r>
            <a:endParaRPr lang="ar-SA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42950" indent="-742950">
              <a:buNone/>
            </a:pPr>
            <a:r>
              <a:rPr lang="ar-EG" sz="4000" dirty="0" smtClean="0"/>
              <a:t>س1- هات كلمات بها حرف ( </a:t>
            </a:r>
            <a:r>
              <a:rPr lang="ar-EG" sz="4000" dirty="0" smtClean="0"/>
              <a:t>ذ</a:t>
            </a:r>
            <a:r>
              <a:rPr lang="ar-EG" sz="4000" dirty="0" smtClean="0"/>
              <a:t> – </a:t>
            </a:r>
            <a:r>
              <a:rPr lang="ar-EG" sz="4000" dirty="0" smtClean="0"/>
              <a:t>ز</a:t>
            </a:r>
            <a:r>
              <a:rPr lang="ar-EG" sz="4000" dirty="0" smtClean="0"/>
              <a:t> ) ؟</a:t>
            </a:r>
          </a:p>
          <a:p>
            <a:pPr marL="742950" indent="-742950">
              <a:buNone/>
            </a:pPr>
            <a:r>
              <a:rPr lang="ar-EG" sz="4000" dirty="0" smtClean="0"/>
              <a:t>س2 – ماذا طلب أمير من أمه ؟</a:t>
            </a:r>
          </a:p>
          <a:p>
            <a:pPr marL="742950" indent="-742950">
              <a:buNone/>
            </a:pPr>
            <a:r>
              <a:rPr lang="ar-EG" sz="4000" dirty="0" smtClean="0"/>
              <a:t>س3 – ما معنى للقب : .................</a:t>
            </a:r>
          </a:p>
          <a:p>
            <a:pPr marL="742950" indent="-742950">
              <a:buNone/>
            </a:pPr>
            <a:r>
              <a:rPr lang="ar-EG" sz="4000" dirty="0" smtClean="0"/>
              <a:t>	</a:t>
            </a:r>
            <a:r>
              <a:rPr lang="ar-EG" sz="4000" dirty="0" smtClean="0"/>
              <a:t>	  مضاد عاد : .....................</a:t>
            </a:r>
          </a:p>
          <a:p>
            <a:pPr marL="742950" indent="-742950">
              <a:buNone/>
            </a:pPr>
            <a:r>
              <a:rPr lang="ar-EG" sz="4000" dirty="0" smtClean="0"/>
              <a:t>	</a:t>
            </a:r>
            <a:r>
              <a:rPr lang="ar-EG" sz="4000" dirty="0" smtClean="0"/>
              <a:t>	  جمع المدرسة : .................</a:t>
            </a:r>
          </a:p>
          <a:p>
            <a:pPr marL="742950" indent="-742950">
              <a:buNone/>
            </a:pPr>
            <a:endParaRPr lang="ar-EG" sz="4000" dirty="0" smtClean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EG" b="1" dirty="0" smtClean="0"/>
              <a:t>النشاط الإضافي</a:t>
            </a:r>
            <a:endParaRPr lang="ar-SA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ar-EG" sz="4400" dirty="0" smtClean="0"/>
          </a:p>
          <a:p>
            <a:pPr algn="ctr">
              <a:buNone/>
            </a:pPr>
            <a:r>
              <a:rPr lang="ar-EG" sz="7200" dirty="0" smtClean="0"/>
              <a:t>كتابة </a:t>
            </a:r>
            <a:r>
              <a:rPr lang="ar-EG" sz="7200" dirty="0" smtClean="0"/>
              <a:t>الدرس مرة</a:t>
            </a:r>
            <a:endParaRPr lang="ar-SA" sz="7200" dirty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753120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ar-EG" sz="6000" b="1" dirty="0" smtClean="0"/>
          </a:p>
          <a:p>
            <a:pPr algn="ctr">
              <a:buNone/>
            </a:pPr>
            <a:r>
              <a:rPr lang="ar-EG" sz="6000" b="1" dirty="0" smtClean="0"/>
              <a:t>المكان  / الفصل</a:t>
            </a:r>
          </a:p>
          <a:p>
            <a:pPr algn="ctr">
              <a:buNone/>
            </a:pPr>
            <a:endParaRPr lang="ar-EG" sz="6000" b="1" dirty="0" smtClean="0"/>
          </a:p>
          <a:p>
            <a:pPr algn="ctr">
              <a:buNone/>
            </a:pPr>
            <a:r>
              <a:rPr lang="ar-EG" sz="6000" b="1" dirty="0" smtClean="0"/>
              <a:t>الزمن / 60 دقيقة</a:t>
            </a: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4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4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75312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ar-EG" sz="6000" b="1" dirty="0" smtClean="0"/>
              <a:t>المهمة :  </a:t>
            </a:r>
            <a:r>
              <a:rPr lang="ar-EG" sz="6000" b="1" dirty="0" smtClean="0"/>
              <a:t>أجمل </a:t>
            </a:r>
            <a:r>
              <a:rPr lang="ar-EG" sz="6000" b="1" dirty="0" smtClean="0"/>
              <a:t>مدرسة</a:t>
            </a:r>
          </a:p>
          <a:p>
            <a:pPr algn="ctr">
              <a:buNone/>
            </a:pPr>
            <a:endParaRPr lang="ar-EG" sz="6000" b="1" dirty="0" smtClean="0"/>
          </a:p>
          <a:p>
            <a:pPr algn="ctr">
              <a:buNone/>
            </a:pPr>
            <a:r>
              <a:rPr lang="ar-EG" sz="6000" b="1" dirty="0" smtClean="0"/>
              <a:t>القضايا المتضمنة :</a:t>
            </a:r>
          </a:p>
          <a:p>
            <a:r>
              <a:rPr lang="ar-EG" sz="5400" b="1" dirty="0" smtClean="0"/>
              <a:t>التسامح والتربية من اجل السلام</a:t>
            </a:r>
          </a:p>
          <a:p>
            <a:r>
              <a:rPr lang="ar-EG" sz="5400" b="1" dirty="0" smtClean="0"/>
              <a:t>البيئة حمايتها وتجميلها والمحافظة عليها</a:t>
            </a:r>
          </a:p>
          <a:p>
            <a:pPr>
              <a:buNone/>
            </a:pPr>
            <a:endParaRPr lang="ar-SA" sz="6000" b="1" dirty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4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4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4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4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4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4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EG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الأهداف</a:t>
            </a:r>
            <a:endParaRPr lang="ar-SA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ar-EG" sz="4000" dirty="0" smtClean="0"/>
              <a:t>في </a:t>
            </a:r>
            <a:r>
              <a:rPr lang="ar-EG" sz="4400" dirty="0" smtClean="0"/>
              <a:t>نهاية هذا الدرس ينبغي أن يكون التلميذ قادراً على أن </a:t>
            </a:r>
          </a:p>
          <a:p>
            <a:r>
              <a:rPr lang="ar-EG" sz="4400" dirty="0" smtClean="0"/>
              <a:t>يقبل على العمل </a:t>
            </a:r>
            <a:r>
              <a:rPr lang="ar-EG" sz="4400" dirty="0" smtClean="0"/>
              <a:t>الجماعي </a:t>
            </a:r>
            <a:endParaRPr lang="ar-EG" sz="4400" dirty="0" smtClean="0"/>
          </a:p>
          <a:p>
            <a:r>
              <a:rPr lang="ar-EG" sz="4400" dirty="0" smtClean="0"/>
              <a:t>يتعرف على </a:t>
            </a:r>
            <a:r>
              <a:rPr lang="ar-EG" sz="4800" dirty="0" smtClean="0"/>
              <a:t>مفردات</a:t>
            </a:r>
            <a:r>
              <a:rPr lang="ar-EG" sz="4400" dirty="0" smtClean="0"/>
              <a:t> جديدة</a:t>
            </a:r>
          </a:p>
          <a:p>
            <a:r>
              <a:rPr lang="ar-EG" sz="4400" dirty="0" smtClean="0"/>
              <a:t>يميز بين </a:t>
            </a:r>
            <a:r>
              <a:rPr lang="ar-EG" sz="4400" dirty="0" smtClean="0"/>
              <a:t>حرفي </a:t>
            </a:r>
            <a:r>
              <a:rPr lang="ar-EG" sz="4400" dirty="0" smtClean="0"/>
              <a:t>( </a:t>
            </a:r>
            <a:r>
              <a:rPr lang="ar-EG" sz="4400" dirty="0" smtClean="0"/>
              <a:t>د</a:t>
            </a:r>
            <a:r>
              <a:rPr lang="ar-EG" sz="4400" dirty="0" smtClean="0"/>
              <a:t> , </a:t>
            </a:r>
            <a:r>
              <a:rPr lang="ar-EG" sz="4400" dirty="0" smtClean="0"/>
              <a:t>ذ</a:t>
            </a:r>
            <a:r>
              <a:rPr lang="ar-EG" sz="4400" dirty="0" smtClean="0"/>
              <a:t> ) سماعاً</a:t>
            </a:r>
          </a:p>
          <a:p>
            <a:r>
              <a:rPr lang="ar-EG" sz="4400" dirty="0" smtClean="0"/>
              <a:t>يتعود على النظام والنظافة فى المكان</a:t>
            </a:r>
            <a:endParaRPr lang="ar-SA" sz="4400" dirty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57224" y="357166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ar-EG" sz="8800" b="1" dirty="0" smtClean="0"/>
              <a:t>مصادر التعلم</a:t>
            </a:r>
            <a:endParaRPr lang="ar-SA" sz="8800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ar-EG" sz="7200" dirty="0" smtClean="0"/>
          </a:p>
          <a:p>
            <a:pPr algn="ctr">
              <a:buNone/>
            </a:pPr>
            <a:r>
              <a:rPr lang="ar-EG" sz="7200" dirty="0" smtClean="0"/>
              <a:t>بطاقات + حديقة المدرسة</a:t>
            </a: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ar-EG" sz="8800" b="1" dirty="0" smtClean="0"/>
              <a:t>تنفيذ المهمة </a:t>
            </a:r>
            <a:endParaRPr lang="ar-SA" sz="8800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Low">
              <a:buNone/>
            </a:pPr>
            <a:r>
              <a:rPr lang="ar-EG" sz="5400" dirty="0" smtClean="0">
                <a:solidFill>
                  <a:schemeClr val="tx2"/>
                </a:solidFill>
              </a:rPr>
              <a:t>أقوم </a:t>
            </a:r>
            <a:r>
              <a:rPr lang="ar-EG" sz="5400" dirty="0" smtClean="0">
                <a:solidFill>
                  <a:schemeClr val="tx2"/>
                </a:solidFill>
              </a:rPr>
              <a:t>بتنفيذ المهمة بالطريقة الآتية باستخدام إستراتيجية التعلم عن طريق الحوار المناقشة </a:t>
            </a:r>
            <a:endParaRPr lang="ar-SA" dirty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ar-EG" sz="7200" b="1" dirty="0" smtClean="0"/>
              <a:t>أداء شفوي</a:t>
            </a:r>
            <a:endParaRPr lang="ar-SA" sz="7200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ar-EG" sz="4800" dirty="0" smtClean="0"/>
          </a:p>
          <a:p>
            <a:r>
              <a:rPr lang="ar-EG" sz="4800" dirty="0" smtClean="0"/>
              <a:t>ماذا تلاحظ عندما تدخل المدرسة ؟</a:t>
            </a:r>
          </a:p>
          <a:p>
            <a:pPr>
              <a:buNone/>
            </a:pPr>
            <a:endParaRPr lang="ar-EG" sz="4800" dirty="0" smtClean="0"/>
          </a:p>
          <a:p>
            <a:r>
              <a:rPr lang="ar-EG" sz="4400" dirty="0" smtClean="0"/>
              <a:t>هل حديقة المدرسة نظيفة ومنظمة ؟</a:t>
            </a: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00034" y="357166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ar-EG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أداء تحريري</a:t>
            </a:r>
            <a:endParaRPr lang="ar-SA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4752988"/>
          </a:xfrm>
        </p:spPr>
        <p:txBody>
          <a:bodyPr>
            <a:noAutofit/>
          </a:bodyPr>
          <a:lstStyle/>
          <a:p>
            <a:r>
              <a:rPr lang="ar-EG" sz="3600" dirty="0" smtClean="0"/>
              <a:t>اطلب من التلاميذ التأمل فى الصورة لمدة دقيقة </a:t>
            </a:r>
            <a:endParaRPr lang="ar-EG" sz="3600" dirty="0" smtClean="0"/>
          </a:p>
          <a:p>
            <a:r>
              <a:rPr lang="ar-EG" sz="3600" dirty="0" smtClean="0"/>
              <a:t>ماذا تشاهدون فى الصورة الأولى ؟</a:t>
            </a:r>
          </a:p>
          <a:p>
            <a:r>
              <a:rPr lang="ar-EG" sz="3600" dirty="0" smtClean="0"/>
              <a:t>صف المدرسة ؟</a:t>
            </a:r>
          </a:p>
          <a:p>
            <a:pPr marL="514350" indent="-514350"/>
            <a:r>
              <a:rPr lang="ar-EG" sz="3600" dirty="0" smtClean="0"/>
              <a:t>اطلب من التلاميذ الانتقال إلى الصورة الثانية واكرر ما سبق </a:t>
            </a:r>
          </a:p>
          <a:p>
            <a:pPr marL="514350" indent="-514350"/>
            <a:r>
              <a:rPr lang="ar-EG" sz="3600" dirty="0" smtClean="0"/>
              <a:t>اقرأ الدرس قراءة نموذجية وهم منصتون مع مراعاة التأني فى القراءة</a:t>
            </a:r>
          </a:p>
          <a:p>
            <a:pPr marL="514350" indent="-514350"/>
            <a:r>
              <a:rPr lang="ar-EG" sz="3600" dirty="0" smtClean="0"/>
              <a:t>إخراج الحروف من مخارجها الصحيحة</a:t>
            </a:r>
            <a:endParaRPr lang="ar-EG" sz="3600" dirty="0" smtClean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900"/>
                            </p:stCondLst>
                            <p:childTnLst>
                              <p:par>
                                <p:cTn id="12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967434"/>
          </a:xfrm>
        </p:spPr>
        <p:txBody>
          <a:bodyPr>
            <a:noAutofit/>
          </a:bodyPr>
          <a:lstStyle/>
          <a:p>
            <a:r>
              <a:rPr lang="ar-EG" sz="4400" dirty="0" smtClean="0"/>
              <a:t>أقوم بتقسيم التلاميذ إلى مجموعات عن طريق التعلم التعاوني</a:t>
            </a:r>
          </a:p>
          <a:p>
            <a:r>
              <a:rPr lang="ar-EG" sz="4400" dirty="0" smtClean="0"/>
              <a:t>عمل بنك أسئلة للمجموعات</a:t>
            </a:r>
          </a:p>
          <a:p>
            <a:r>
              <a:rPr lang="ar-EG" sz="4400" dirty="0" smtClean="0"/>
              <a:t>س1 – أين ذهب والد أمير ووالدته ؟</a:t>
            </a:r>
          </a:p>
          <a:p>
            <a:r>
              <a:rPr lang="ar-EG" sz="4400" dirty="0" smtClean="0"/>
              <a:t>س2 – لماذا عاد أمير من المدرسة مسروراً ؟</a:t>
            </a:r>
          </a:p>
          <a:p>
            <a:r>
              <a:rPr lang="ar-EG" sz="4400" dirty="0" smtClean="0"/>
              <a:t>س3 – ما سبب سعادتك يا أمير ؟</a:t>
            </a:r>
            <a:endParaRPr lang="ar-EG" sz="4400" dirty="0" smtClean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مسبوك">
  <a:themeElements>
    <a:clrScheme name="تدفق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مسبوك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مسبوك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99</TotalTime>
  <Words>233</Words>
  <PresentationFormat>عرض على الشاشة (3:4)‏</PresentationFormat>
  <Paragraphs>53</Paragraphs>
  <Slides>12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12</vt:i4>
      </vt:variant>
    </vt:vector>
  </HeadingPairs>
  <TitlesOfParts>
    <vt:vector size="13" baseType="lpstr">
      <vt:lpstr>مسبوك</vt:lpstr>
      <vt:lpstr>درس لغة عربية</vt:lpstr>
      <vt:lpstr>الشريحة 2</vt:lpstr>
      <vt:lpstr>الشريحة 3</vt:lpstr>
      <vt:lpstr>الأهداف</vt:lpstr>
      <vt:lpstr>مصادر التعلم</vt:lpstr>
      <vt:lpstr>تنفيذ المهمة </vt:lpstr>
      <vt:lpstr>أداء شفوي</vt:lpstr>
      <vt:lpstr>أداء تحريري</vt:lpstr>
      <vt:lpstr>الشريحة 9</vt:lpstr>
      <vt:lpstr>النشاط المصاحب </vt:lpstr>
      <vt:lpstr>التقييم</vt:lpstr>
      <vt:lpstr>النشاط الإضافي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درس رياضيات </dc:title>
  <dc:creator>katron</dc:creator>
  <cp:lastModifiedBy>UserXP</cp:lastModifiedBy>
  <cp:revision>15</cp:revision>
  <dcterms:created xsi:type="dcterms:W3CDTF">2009-11-04T11:10:53Z</dcterms:created>
  <dcterms:modified xsi:type="dcterms:W3CDTF">2009-11-06T15:05:12Z</dcterms:modified>
</cp:coreProperties>
</file>